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2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2139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9435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151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8327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057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1653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175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47444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7677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0983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5533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5479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9023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3647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2337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6425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8951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56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>
            <a:lum/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C120842-AB9E-4562-BCBB-B857C8A36B3D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C776372-545D-479A-BD51-3278D8D356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3728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90F903F0-B90B-4424-AAAB-DEE5498FB952}"/>
              </a:ext>
            </a:extLst>
          </p:cNvPr>
          <p:cNvSpPr/>
          <p:nvPr/>
        </p:nvSpPr>
        <p:spPr>
          <a:xfrm>
            <a:off x="2233709" y="977674"/>
            <a:ext cx="7724581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prstMaterial="matte"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s-ES" sz="13800" b="1" dirty="0">
                <a:ln/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inema St" panose="02000500000000000000" pitchFamily="2" charset="0"/>
              </a:rPr>
              <a:t>+Cine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C15171C-8332-4E33-9956-4520FEE3F7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215" y="3985404"/>
            <a:ext cx="3325567" cy="149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641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LIBRERIAS USADAS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Volley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: 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una biblioteca HTTP que facilita y agiliza el uso de redes en apps para Android. se integra fácilmente con cualquier protocolo y, además, incluye compatibilidad con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sin procesar y JSON.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PICASSO:  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Una potente biblioteca de descarga y almacenamiento en caché de imágenes para Android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GSON: 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una librería de java que puede usarse directamente sombre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que permite la serialización y deserialización entre objetos Java y su representación en notación JSON</a:t>
            </a:r>
          </a:p>
        </p:txBody>
      </p:sp>
    </p:spTree>
    <p:extLst>
      <p:ext uri="{BB962C8B-B14F-4D97-AF65-F5344CB8AC3E}">
        <p14:creationId xmlns:p14="http://schemas.microsoft.com/office/powerpoint/2010/main" val="191388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Arquitectura</a:t>
            </a:r>
          </a:p>
        </p:txBody>
      </p:sp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EAFAA877-0CDF-4947-920F-394DF25484A9}"/>
              </a:ext>
            </a:extLst>
          </p:cNvPr>
          <p:cNvCxnSpPr>
            <a:cxnSpLocks/>
          </p:cNvCxnSpPr>
          <p:nvPr/>
        </p:nvCxnSpPr>
        <p:spPr>
          <a:xfrm flipH="1">
            <a:off x="5046474" y="4700871"/>
            <a:ext cx="1631106" cy="0"/>
          </a:xfrm>
          <a:prstGeom prst="straightConnector1">
            <a:avLst/>
          </a:prstGeom>
          <a:ln w="762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B88BD90B-45C0-442D-95A1-5A4A5CDFAC50}"/>
              </a:ext>
            </a:extLst>
          </p:cNvPr>
          <p:cNvCxnSpPr>
            <a:cxnSpLocks/>
          </p:cNvCxnSpPr>
          <p:nvPr/>
        </p:nvCxnSpPr>
        <p:spPr>
          <a:xfrm flipV="1">
            <a:off x="2985709" y="3199642"/>
            <a:ext cx="904772" cy="1187830"/>
          </a:xfrm>
          <a:prstGeom prst="straightConnector1">
            <a:avLst/>
          </a:prstGeom>
          <a:ln w="762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9961BE3B-8DCB-4249-9C30-6786C82D9A42}"/>
              </a:ext>
            </a:extLst>
          </p:cNvPr>
          <p:cNvCxnSpPr>
            <a:cxnSpLocks/>
          </p:cNvCxnSpPr>
          <p:nvPr/>
        </p:nvCxnSpPr>
        <p:spPr>
          <a:xfrm>
            <a:off x="7485969" y="3266589"/>
            <a:ext cx="815552" cy="11382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D9D265A4-371E-4CA4-BB18-026537F85B4A}"/>
              </a:ext>
            </a:extLst>
          </p:cNvPr>
          <p:cNvCxnSpPr>
            <a:cxnSpLocks/>
          </p:cNvCxnSpPr>
          <p:nvPr/>
        </p:nvCxnSpPr>
        <p:spPr>
          <a:xfrm flipH="1">
            <a:off x="3630709" y="3297574"/>
            <a:ext cx="837768" cy="11382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F8E8CEF9-D365-41C1-B7A9-302F870CCCA5}"/>
              </a:ext>
            </a:extLst>
          </p:cNvPr>
          <p:cNvCxnSpPr/>
          <p:nvPr/>
        </p:nvCxnSpPr>
        <p:spPr>
          <a:xfrm>
            <a:off x="5046474" y="5091834"/>
            <a:ext cx="174528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ángulo 79">
            <a:extLst>
              <a:ext uri="{FF2B5EF4-FFF2-40B4-BE49-F238E27FC236}">
                <a16:creationId xmlns:a16="http://schemas.microsoft.com/office/drawing/2014/main" id="{6F334CEE-C6C4-44B3-A2FD-9504EDC2F5D8}"/>
              </a:ext>
            </a:extLst>
          </p:cNvPr>
          <p:cNvSpPr/>
          <p:nvPr/>
        </p:nvSpPr>
        <p:spPr>
          <a:xfrm>
            <a:off x="2578116" y="2360604"/>
            <a:ext cx="65678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inema St" panose="02000500000000000000" pitchFamily="2" charset="0"/>
              </a:rPr>
              <a:t>CONTROLAODR</a:t>
            </a:r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D421C2A0-060E-460B-A559-585BE1EBAEF2}"/>
              </a:ext>
            </a:extLst>
          </p:cNvPr>
          <p:cNvSpPr/>
          <p:nvPr/>
        </p:nvSpPr>
        <p:spPr>
          <a:xfrm>
            <a:off x="6831834" y="4449858"/>
            <a:ext cx="3666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inema St" panose="02000500000000000000" pitchFamily="2" charset="0"/>
              </a:rPr>
              <a:t>MODELO</a:t>
            </a:r>
            <a:endParaRPr lang="es-E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inema St" panose="02000500000000000000" pitchFamily="2" charset="0"/>
            </a:endParaRP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E9C65131-BF5A-46DF-9DB4-2C71FE99BF30}"/>
              </a:ext>
            </a:extLst>
          </p:cNvPr>
          <p:cNvSpPr/>
          <p:nvPr/>
        </p:nvSpPr>
        <p:spPr>
          <a:xfrm>
            <a:off x="1806118" y="4449858"/>
            <a:ext cx="30861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inema St" panose="02000500000000000000" pitchFamily="2" charset="0"/>
              </a:rPr>
              <a:t>VISTA</a:t>
            </a:r>
          </a:p>
        </p:txBody>
      </p:sp>
    </p:spTree>
    <p:extLst>
      <p:ext uri="{BB962C8B-B14F-4D97-AF65-F5344CB8AC3E}">
        <p14:creationId xmlns:p14="http://schemas.microsoft.com/office/powerpoint/2010/main" val="3604440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FUNCIONAMIENTO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15791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VALORACIONES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CB59FA50-C19E-4F21-AD4D-ADF5B62B2E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967" y="2260697"/>
            <a:ext cx="3546550" cy="3311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4131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dirty="0">
                <a:blipFill>
                  <a:blip r:embed="rId2"/>
                  <a:stretch>
                    <a:fillRect/>
                  </a:stretch>
                </a:blipFill>
                <a:latin typeface="Eras Bold ITC" panose="020B0907030504020204" pitchFamily="34" charset="0"/>
                <a:cs typeface="Arial" panose="020B0604020202020204" pitchFamily="34" charset="0"/>
              </a:rPr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10396883" cy="4108804"/>
          </a:xfrm>
        </p:spPr>
        <p:txBody>
          <a:bodyPr>
            <a:normAutofit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 trata de una aplicación cliente-servidor orientada a dispositivos móviles CON SISTEMA ANDROID.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 cliente realiza una petición HTTP a nuestro servidor de aplicaciones para OBTENER UN JSON con la lista de películas.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Una vez obtenido el JSON se decodifica la información  de forma que se puedan mostrar en una lista LAS PELICULAS QUE HAY EN CARTELERA.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 pulsar sobre una película se muestran todos los datos relevantes sobre la misma.</a:t>
            </a:r>
          </a:p>
          <a:p>
            <a:pPr marL="0" indent="0">
              <a:buNone/>
            </a:pP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36501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NODE JS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97612"/>
            <a:ext cx="10396881" cy="4332850"/>
          </a:xfrm>
        </p:spPr>
        <p:txBody>
          <a:bodyPr>
            <a:normAutofit/>
          </a:bodyPr>
          <a:lstStyle/>
          <a:p>
            <a:pPr lvl="0"/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Node.Js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 Es Un Entorno En Tiempo De Ejecución Multiplataforma, De Código Abierto, Para La Capa Del Servidor,  Asíncrono Y Con Una Arquitectura Orientada A Eventos. Fue Creado Con El Enfoque De Ser Útil En La Creación De Programas De Red Altamente Escalables, Como Por Ejemplo, Servidores Web.</a:t>
            </a:r>
            <a:endParaRPr lang="es-E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 panose="020F0502020204030204" pitchFamily="34" charset="0"/>
            </a:endParaRPr>
          </a:p>
          <a:p>
            <a:pPr lvl="0"/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Incorpora Varios "Módulos Básicos" Compilados En El Propio Binario, y dispone de Módulos De Terceros Pueden Extender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Node.Js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 O Añadir Un Nivel De Abstracción, Implementando Varias Utilidades Para Utilizar En Aplicaciones Web, Como Por Ejemplo Los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Frameworks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 Express Y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Loopback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.</a:t>
            </a:r>
            <a:endParaRPr lang="es-E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1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LOOPBACK 4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680833"/>
            <a:ext cx="10396883" cy="19051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LoopBack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es un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framework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Node.js altamente extensible y de código abierto basado en Express que le permite crear rápidamente API y microservicios compuestos desde el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backend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sistemas como bases de datos y servicios SOAP o REST.</a:t>
            </a:r>
          </a:p>
          <a:p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464A1CB-B83D-4D10-9CAB-A50F8229A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404" y="3429000"/>
            <a:ext cx="8013192" cy="300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83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MONGO DB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10396883" cy="3697324"/>
          </a:xfrm>
        </p:spPr>
        <p:txBody>
          <a:bodyPr>
            <a:normAutofit/>
          </a:bodyPr>
          <a:lstStyle/>
          <a:p>
            <a:r>
              <a:rPr lang="es-ES" sz="1800" b="1" dirty="0"/>
              <a:t>MongoDB es un sistema de base de datos NoSQL orientado a documentos de código abierto.</a:t>
            </a:r>
          </a:p>
          <a:p>
            <a:r>
              <a:rPr lang="es-ES" sz="1800" b="1" dirty="0"/>
              <a:t>En lugar de guardar los datos en tablas, tal y como se hace en las bases de datos relacionales, MongoDB guarda estructuras de datos BSON (una especificación similar a JSON) con un esquema dinámico, haciendo que la integración de los datos en ciertas aplicaciones sea más fácil y rápida.</a:t>
            </a:r>
          </a:p>
          <a:p>
            <a:r>
              <a:rPr lang="es-ES" sz="1800" b="1" dirty="0"/>
              <a:t>Mongo admite sistemas de archivos </a:t>
            </a:r>
            <a:r>
              <a:rPr lang="es-ES" sz="1800" b="1" dirty="0" err="1"/>
              <a:t>json</a:t>
            </a:r>
            <a:r>
              <a:rPr lang="es-ES" sz="1800" b="1" dirty="0"/>
              <a:t> y </a:t>
            </a:r>
            <a:r>
              <a:rPr lang="es-ES" sz="1800" b="1" dirty="0" err="1"/>
              <a:t>csv</a:t>
            </a:r>
            <a:r>
              <a:rPr lang="es-ES" sz="1800" b="1" dirty="0"/>
              <a:t>.</a:t>
            </a:r>
          </a:p>
          <a:p>
            <a:endParaRPr lang="es-ES" sz="1800" b="1" dirty="0"/>
          </a:p>
        </p:txBody>
      </p:sp>
    </p:spTree>
    <p:extLst>
      <p:ext uri="{BB962C8B-B14F-4D97-AF65-F5344CB8AC3E}">
        <p14:creationId xmlns:p14="http://schemas.microsoft.com/office/powerpoint/2010/main" val="277704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JSON y </a:t>
            </a:r>
            <a:r>
              <a:rPr lang="es-ES" sz="6000" dirty="0" err="1">
                <a:blipFill>
                  <a:blip r:embed="rId2"/>
                  <a:stretch>
                    <a:fillRect/>
                  </a:stretch>
                </a:blipFill>
              </a:rPr>
              <a:t>csv</a:t>
            </a:r>
            <a:endParaRPr lang="es-ES" sz="6000" dirty="0"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330683"/>
            <a:ext cx="7656342" cy="3311189"/>
          </a:xfrm>
        </p:spPr>
        <p:txBody>
          <a:bodyPr>
            <a:normAutofit lnSpcReduction="10000"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 formato de archivo de JavaScript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Notation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(JSON) es un formato estándar abierto basado en texto que se utiliza para transmitir datos estructurados entre un servidor y una aplicación web. 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Los archivos CSV (del inglés </a:t>
            </a:r>
            <a:r>
              <a:rPr lang="es-ES" sz="1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comma-separated</a:t>
            </a:r>
            <a:r>
              <a:rPr lang="es-ES" sz="1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ES" sz="1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values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son un tipo de documento en formato abierto sencillo para representar datos en forma de tabla, en las que las columnas se separan por comas.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E8A408F-21E5-47BD-9D0A-90779662E2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51" b="97231" l="264" r="65547">
                        <a14:foregroundMark x1="57905" y1="19218" x2="57905" y2="19218"/>
                        <a14:foregroundMark x1="56522" y1="74104" x2="56522" y2="74104"/>
                        <a14:foregroundMark x1="58498" y1="79479" x2="58498" y2="79479"/>
                        <a14:foregroundMark x1="63570" y1="91368" x2="63570" y2="91368"/>
                        <a14:foregroundMark x1="22859" y1="37459" x2="22859" y2="37459"/>
                        <a14:foregroundMark x1="22727" y1="38599" x2="22727" y2="38599"/>
                        <a14:foregroundMark x1="21212" y1="38925" x2="21212" y2="38925"/>
                        <a14:foregroundMark x1="14625" y1="43485" x2="14625" y2="43485"/>
                        <a14:foregroundMark x1="11067" y1="40065" x2="11067" y2="40065"/>
                        <a14:foregroundMark x1="10870" y1="35831" x2="10870" y2="35831"/>
                        <a14:foregroundMark x1="10870" y1="30945" x2="10870" y2="30945"/>
                        <a14:foregroundMark x1="11397" y1="27199" x2="11397" y2="27199"/>
                        <a14:foregroundMark x1="11331" y1="25896" x2="11331" y2="25896"/>
                        <a14:foregroundMark x1="6719" y1="25570" x2="6719" y2="25570"/>
                        <a14:foregroundMark x1="6785" y1="34039" x2="6785" y2="34039"/>
                        <a14:foregroundMark x1="6324" y1="42020" x2="6324" y2="42020"/>
                        <a14:foregroundMark x1="8630" y1="42020" x2="8630" y2="42020"/>
                        <a14:foregroundMark x1="9552" y1="46580" x2="9552" y2="46580"/>
                        <a14:foregroundMark x1="8893" y1="28664" x2="8893" y2="28664"/>
                        <a14:foregroundMark x1="8432" y1="48046" x2="8432" y2="48046"/>
                        <a14:foregroundMark x1="8893" y1="52280" x2="8893" y2="52280"/>
                        <a14:foregroundMark x1="7971" y1="55212" x2="7971" y2="55212"/>
                        <a14:foregroundMark x1="7971" y1="57818" x2="7971" y2="57818"/>
                        <a14:foregroundMark x1="25033" y1="19055" x2="25033" y2="19055"/>
                        <a14:foregroundMark x1="29513" y1="38599" x2="29513" y2="38599"/>
                        <a14:foregroundMark x1="27207" y1="72964" x2="27207" y2="72964"/>
                        <a14:foregroundMark x1="3953" y1="76059" x2="3953" y2="76059"/>
                        <a14:foregroundMark x1="8432" y1="92020" x2="8432" y2="92020"/>
                        <a14:foregroundMark x1="14559" y1="92020" x2="14559" y2="92020"/>
                        <a14:foregroundMark x1="23979" y1="92508" x2="23979" y2="92508"/>
                        <a14:foregroundMark x1="28261" y1="89739" x2="28261" y2="89739"/>
                        <a14:foregroundMark x1="27668" y1="82573" x2="27668" y2="82573"/>
                        <a14:foregroundMark x1="24704" y1="75407" x2="24704" y2="75407"/>
                        <a14:foregroundMark x1="23452" y1="75733" x2="23452" y2="75733"/>
                        <a14:foregroundMark x1="18445" y1="76384" x2="18445" y2="76384"/>
                        <a14:foregroundMark x1="16601" y1="75733" x2="16601" y2="75733"/>
                        <a14:foregroundMark x1="15679" y1="74104" x2="15679" y2="74104"/>
                        <a14:foregroundMark x1="11067" y1="74104" x2="11067" y2="74104"/>
                        <a14:foregroundMark x1="11067" y1="74104" x2="11067" y2="74104"/>
                        <a14:foregroundMark x1="7181" y1="72964" x2="7181" y2="72964"/>
                        <a14:foregroundMark x1="6258" y1="71987" x2="6258" y2="71987"/>
                        <a14:foregroundMark x1="6456" y1="71498" x2="6456" y2="71498"/>
                        <a14:foregroundMark x1="12319" y1="70847" x2="12319" y2="70847"/>
                        <a14:foregroundMark x1="18841" y1="69707" x2="21146" y2="69707"/>
                        <a14:foregroundMark x1="21344" y1="69707" x2="23057" y2="70033"/>
                        <a14:foregroundMark x1="25758" y1="71173" x2="25758" y2="71173"/>
                        <a14:foregroundMark x1="22134" y1="83225" x2="22134" y2="83225"/>
                        <a14:foregroundMark x1="15547" y1="77687" x2="15547" y2="77687"/>
                        <a14:foregroundMark x1="9354" y1="76547" x2="9354" y2="76547"/>
                        <a14:foregroundMark x1="18248" y1="80945" x2="18248" y2="80945"/>
                        <a14:foregroundMark x1="23913" y1="20195" x2="23913" y2="20195"/>
                        <a14:foregroundMark x1="18445" y1="55212" x2="18445" y2="55212"/>
                        <a14:foregroundMark x1="10935" y1="86808" x2="10935" y2="86808"/>
                        <a14:backgroundMark x1="31357" y1="12378" x2="31357" y2="12378"/>
                        <a14:backgroundMark x1="791" y1="4397" x2="791" y2="4397"/>
                        <a14:backgroundMark x1="791" y1="20358" x2="791" y2="20358"/>
                        <a14:backgroundMark x1="1186" y1="31270" x2="1186" y2="31270"/>
                        <a14:backgroundMark x1="922" y1="38925" x2="922" y2="38925"/>
                        <a14:backgroundMark x1="725" y1="45765" x2="725" y2="45765"/>
                        <a14:backgroundMark x1="1186" y1="49511" x2="1186" y2="49511"/>
                        <a14:backgroundMark x1="791" y1="12052" x2="791" y2="12052"/>
                        <a14:backgroundMark x1="1186" y1="8469" x2="1186" y2="8469"/>
                        <a14:backgroundMark x1="1647" y1="3909" x2="1647" y2="3909"/>
                        <a14:backgroundMark x1="1252" y1="22476" x2="1252" y2="22476"/>
                        <a14:backgroundMark x1="18906" y1="2769" x2="18906" y2="2769"/>
                        <a14:backgroundMark x1="14625" y1="2932" x2="14625" y2="2932"/>
                        <a14:backgroundMark x1="13241" y1="2769" x2="13241" y2="2769"/>
                        <a14:backgroundMark x1="11792" y1="2443" x2="11792" y2="2443"/>
                        <a14:backgroundMark x1="10408" y1="2443" x2="10408" y2="2443"/>
                        <a14:backgroundMark x1="8762" y1="2769" x2="8762" y2="2769"/>
                        <a14:backgroundMark x1="6258" y1="3257" x2="6258" y2="3257"/>
                        <a14:backgroundMark x1="39460" y1="2443" x2="39460" y2="2443"/>
                        <a14:backgroundMark x1="43149" y1="2443" x2="43149" y2="2443"/>
                        <a14:backgroundMark x1="46706" y1="2932" x2="46706" y2="2932"/>
                        <a14:backgroundMark x1="49605" y1="2443" x2="49605" y2="2443"/>
                        <a14:backgroundMark x1="52833" y1="1303" x2="52833" y2="1303"/>
                        <a14:backgroundMark x1="54677" y1="1792" x2="54677" y2="1792"/>
                        <a14:backgroundMark x1="50988" y1="1303" x2="50988" y2="1303"/>
                        <a14:backgroundMark x1="48221" y1="1629" x2="48221" y2="1629"/>
                        <a14:backgroundMark x1="45257" y1="1629" x2="45257" y2="1629"/>
                      </a14:backgroundRemoval>
                    </a14:imgEffect>
                  </a14:imgLayer>
                </a14:imgProps>
              </a:ext>
            </a:extLst>
          </a:blip>
          <a:srcRect r="33538"/>
          <a:stretch/>
        </p:blipFill>
        <p:spPr>
          <a:xfrm>
            <a:off x="8606770" y="2872152"/>
            <a:ext cx="3038290" cy="184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6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ANDROID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37765"/>
            <a:ext cx="10396883" cy="3311189"/>
          </a:xfrm>
        </p:spPr>
        <p:txBody>
          <a:bodyPr>
            <a:normAutofit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es un sistema operativo móvil desarrollado por Google, basado en Kernel de Linux y otros software de código abierto. Fue diseñado para dispositivos móviles con pantalla táctil, como teléfonos inteligentes, tabletas, relojes inteligentes (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Wear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OS), automóviles (Android Auto) y televisores (Android TV).</a:t>
            </a:r>
          </a:p>
          <a:p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1F3DB1-D5B2-4104-A345-3B9EB7358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438" y="2948939"/>
            <a:ext cx="7399606" cy="416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1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ANDROID STUDIO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Studio es el entorno de desarrollo integrado oficial para la plataforma Android. Fue anunciado el 16 de mayo de 2013 en la conferencia Google I/O, y reemplazó a Eclipse como el IDE oficial para el desarrollo de aplicaciones para Android. La primera versión estable fue publicada en diciembre de 2014.</a:t>
            </a:r>
          </a:p>
          <a:p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Está basado en el software IntelliJ IDEA de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JetBrains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 ha sido publicado de forma gratuita a través de la Licencia Apache 2.0. </a:t>
            </a:r>
          </a:p>
        </p:txBody>
      </p:sp>
    </p:spTree>
    <p:extLst>
      <p:ext uri="{BB962C8B-B14F-4D97-AF65-F5344CB8AC3E}">
        <p14:creationId xmlns:p14="http://schemas.microsoft.com/office/powerpoint/2010/main" val="286321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FB83-F520-43D2-B234-8D4F50F44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s-ES" sz="6000" dirty="0">
                <a:blipFill>
                  <a:blip r:embed="rId2"/>
                  <a:stretch>
                    <a:fillRect/>
                  </a:stretch>
                </a:blipFill>
              </a:rPr>
              <a:t>KOTLIN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542084-94F2-4103-804B-E6C4881A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8781757" cy="4487963"/>
          </a:xfrm>
        </p:spPr>
        <p:txBody>
          <a:bodyPr>
            <a:normAutofit/>
          </a:bodyPr>
          <a:lstStyle/>
          <a:p>
            <a:pPr algn="just"/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es un lenguaje de programación de tipado estático que corre sobre la máquina virtual de Java y que también puede ser compilado a código fuente de JavaScript. Es desarrollado principalmente por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JetBrains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en sus oficinas de San Petersburgo (Rusia).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 ES Sencillo y pragmático, La curva de aprendizaje es bastante más ligera que otros lenguajes como Scala, por ejemplo. Lo que apoya su adopción.</a:t>
            </a:r>
          </a:p>
          <a:p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 interoperable al 100% con Java. Cualquier código escrito en Java se puede usar directamente desde </a:t>
            </a:r>
            <a:r>
              <a:rPr lang="es-E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Kotlin</a:t>
            </a:r>
            <a:r>
              <a:rPr lang="es-E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pPr algn="just"/>
            <a:endParaRPr lang="es-E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EE805FE-4FDD-4E2F-9AED-A91889B041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56" b="89634" l="3125" r="97625">
                        <a14:foregroundMark x1="37875" y1="50000" x2="37875" y2="50000"/>
                        <a14:foregroundMark x1="40938" y1="30894" x2="40938" y2="30894"/>
                        <a14:foregroundMark x1="32313" y1="30285" x2="32313" y2="30285"/>
                        <a14:foregroundMark x1="32750" y1="57927" x2="32750" y2="57927"/>
                        <a14:foregroundMark x1="32750" y1="68089" x2="32750" y2="68089"/>
                        <a14:foregroundMark x1="33125" y1="48171" x2="33125" y2="48171"/>
                        <a14:foregroundMark x1="37063" y1="52033" x2="37063" y2="52033"/>
                        <a14:foregroundMark x1="40750" y1="60569" x2="40750" y2="60569"/>
                        <a14:foregroundMark x1="43625" y1="73374" x2="43625" y2="73374"/>
                        <a14:foregroundMark x1="49063" y1="48577" x2="49063" y2="48577"/>
                        <a14:foregroundMark x1="56188" y1="36179" x2="56188" y2="36179"/>
                        <a14:foregroundMark x1="60563" y1="48984" x2="60563" y2="48984"/>
                        <a14:foregroundMark x1="59188" y1="65447" x2="59188" y2="65447"/>
                        <a14:foregroundMark x1="66375" y1="33130" x2="66375" y2="33130"/>
                        <a14:foregroundMark x1="64750" y1="51626" x2="64750" y2="51626"/>
                        <a14:foregroundMark x1="72688" y1="40041" x2="72688" y2="40041"/>
                        <a14:foregroundMark x1="73125" y1="58333" x2="73125" y2="58333"/>
                        <a14:foregroundMark x1="79375" y1="40244" x2="79375" y2="40244"/>
                        <a14:foregroundMark x1="79063" y1="20528" x2="79063" y2="20528"/>
                        <a14:foregroundMark x1="84438" y1="47561" x2="84438" y2="47561"/>
                      </a14:backgroundRemoval>
                    </a14:imgEffect>
                  </a14:imgLayer>
                </a14:imgProps>
              </a:ext>
            </a:extLst>
          </a:blip>
          <a:srcRect r="72286"/>
          <a:stretch/>
        </p:blipFill>
        <p:spPr>
          <a:xfrm>
            <a:off x="9467557" y="2618338"/>
            <a:ext cx="2163652" cy="240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7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Personalizado 10">
      <a:dk1>
        <a:srgbClr val="FFFFFF"/>
      </a:dk1>
      <a:lt1>
        <a:sysClr val="window" lastClr="FFFFFF"/>
      </a:lt1>
      <a:dk2>
        <a:srgbClr val="FFFFFF"/>
      </a:dk2>
      <a:lt2>
        <a:srgbClr val="E5DEDB"/>
      </a:lt2>
      <a:accent1>
        <a:srgbClr val="FFFE99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ersonalizado 5">
      <a:majorFont>
        <a:latin typeface="Eras Bold ITC"/>
        <a:ea typeface=""/>
        <a:cs typeface=""/>
      </a:majorFont>
      <a:minorFont>
        <a:latin typeface="Arial"/>
        <a:ea typeface=""/>
        <a:cs typeface=""/>
      </a:minorFont>
    </a:fontScheme>
    <a:fmtScheme name="Evento principal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 principal]]</Template>
  <TotalTime>300</TotalTime>
  <Words>702</Words>
  <Application>Microsoft Office PowerPoint</Application>
  <PresentationFormat>Panorámica</PresentationFormat>
  <Paragraphs>40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Cinema St</vt:lpstr>
      <vt:lpstr>Eras Bold ITC</vt:lpstr>
      <vt:lpstr>Evento principal</vt:lpstr>
      <vt:lpstr>Presentación de PowerPoint</vt:lpstr>
      <vt:lpstr>Introducción</vt:lpstr>
      <vt:lpstr>NODE JS</vt:lpstr>
      <vt:lpstr>LOOPBACK 4</vt:lpstr>
      <vt:lpstr>MONGO DB</vt:lpstr>
      <vt:lpstr>JSON y csv</vt:lpstr>
      <vt:lpstr>ANDROID</vt:lpstr>
      <vt:lpstr>ANDROID STUDIO</vt:lpstr>
      <vt:lpstr>KOTLIN</vt:lpstr>
      <vt:lpstr>LIBRERIAS USADAS</vt:lpstr>
      <vt:lpstr>Arquitectura</vt:lpstr>
      <vt:lpstr>FUNCIONAMIENTO</vt:lpstr>
      <vt:lpstr>VALORACIONES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Carrasco i Carmona</dc:creator>
  <cp:lastModifiedBy>Alejandro Carrasco i Carmona</cp:lastModifiedBy>
  <cp:revision>29</cp:revision>
  <dcterms:created xsi:type="dcterms:W3CDTF">2019-12-19T14:30:52Z</dcterms:created>
  <dcterms:modified xsi:type="dcterms:W3CDTF">2019-12-19T19:32:44Z</dcterms:modified>
</cp:coreProperties>
</file>

<file path=docProps/thumbnail.jpeg>
</file>